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7" r:id="rId2"/>
    <p:sldId id="262" r:id="rId3"/>
    <p:sldId id="264" r:id="rId4"/>
    <p:sldId id="260" r:id="rId5"/>
    <p:sldId id="265" r:id="rId6"/>
    <p:sldId id="266" r:id="rId7"/>
    <p:sldId id="267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821DF9-0A67-4E2B-B96B-E2557A019DD1}" type="doc">
      <dgm:prSet loTypeId="urn:microsoft.com/office/officeart/2009/layout/CircleArrowProcess" loCatId="process" qsTypeId="urn:microsoft.com/office/officeart/2005/8/quickstyle/3d5" qsCatId="3D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9BEA7ABA-DB01-4816-A9DC-C0C7C1176C5E}">
      <dgm:prSet phldrT="[Texto]"/>
      <dgm:spPr/>
      <dgm:t>
        <a:bodyPr/>
        <a:lstStyle/>
        <a:p>
          <a:r>
            <a:rPr lang="pt-BR" b="1" dirty="0"/>
            <a:t>TESE THEORIA</a:t>
          </a:r>
        </a:p>
      </dgm:t>
    </dgm:pt>
    <dgm:pt modelId="{129971B6-4328-47C4-887E-8F760E3CFC26}" type="parTrans" cxnId="{508C867A-A4F7-4C1B-BDC5-4A77078B9DC4}">
      <dgm:prSet/>
      <dgm:spPr/>
      <dgm:t>
        <a:bodyPr/>
        <a:lstStyle/>
        <a:p>
          <a:endParaRPr lang="pt-BR"/>
        </a:p>
      </dgm:t>
    </dgm:pt>
    <dgm:pt modelId="{66F337A1-A862-45B0-A6E6-7951E86B8FF9}" type="sibTrans" cxnId="{508C867A-A4F7-4C1B-BDC5-4A77078B9DC4}">
      <dgm:prSet/>
      <dgm:spPr/>
      <dgm:t>
        <a:bodyPr/>
        <a:lstStyle/>
        <a:p>
          <a:endParaRPr lang="pt-BR"/>
        </a:p>
      </dgm:t>
    </dgm:pt>
    <dgm:pt modelId="{6DD5DE4B-D88B-4859-97B8-D8922424BC29}">
      <dgm:prSet phldrT="[Texto]"/>
      <dgm:spPr/>
      <dgm:t>
        <a:bodyPr/>
        <a:lstStyle/>
        <a:p>
          <a:r>
            <a:rPr lang="pt-BR" b="1" dirty="0"/>
            <a:t>ANTÍTESE POIESIS</a:t>
          </a:r>
        </a:p>
      </dgm:t>
    </dgm:pt>
    <dgm:pt modelId="{D43CE0F6-0FFF-49C1-A17C-351CE3228E67}" type="parTrans" cxnId="{D1B431A6-7594-461C-B27B-72D42A04E6F2}">
      <dgm:prSet/>
      <dgm:spPr/>
      <dgm:t>
        <a:bodyPr/>
        <a:lstStyle/>
        <a:p>
          <a:endParaRPr lang="pt-BR"/>
        </a:p>
      </dgm:t>
    </dgm:pt>
    <dgm:pt modelId="{9FF2143D-89C9-4E5B-A46F-3CAEB94EC6AB}" type="sibTrans" cxnId="{D1B431A6-7594-461C-B27B-72D42A04E6F2}">
      <dgm:prSet/>
      <dgm:spPr/>
      <dgm:t>
        <a:bodyPr/>
        <a:lstStyle/>
        <a:p>
          <a:endParaRPr lang="pt-BR"/>
        </a:p>
      </dgm:t>
    </dgm:pt>
    <dgm:pt modelId="{F450FDEA-EBF3-4998-BA52-F2D57CFA448F}">
      <dgm:prSet phldrT="[Texto]"/>
      <dgm:spPr/>
      <dgm:t>
        <a:bodyPr/>
        <a:lstStyle/>
        <a:p>
          <a:r>
            <a:rPr lang="pt-BR" b="1" dirty="0"/>
            <a:t>SÍNTESE PRÁXIS</a:t>
          </a:r>
        </a:p>
      </dgm:t>
    </dgm:pt>
    <dgm:pt modelId="{0C646A14-755F-4CCD-9B9B-6EE46D155D55}" type="parTrans" cxnId="{82E1D78C-DAE0-4C25-A169-840E93DE74B8}">
      <dgm:prSet/>
      <dgm:spPr/>
      <dgm:t>
        <a:bodyPr/>
        <a:lstStyle/>
        <a:p>
          <a:endParaRPr lang="pt-BR"/>
        </a:p>
      </dgm:t>
    </dgm:pt>
    <dgm:pt modelId="{F186DCF7-6ED1-44EB-8914-3E91968D9548}" type="sibTrans" cxnId="{82E1D78C-DAE0-4C25-A169-840E93DE74B8}">
      <dgm:prSet/>
      <dgm:spPr/>
      <dgm:t>
        <a:bodyPr/>
        <a:lstStyle/>
        <a:p>
          <a:endParaRPr lang="pt-BR"/>
        </a:p>
      </dgm:t>
    </dgm:pt>
    <dgm:pt modelId="{060574AE-F53C-4E75-9380-DA4076FB299B}" type="pres">
      <dgm:prSet presAssocID="{F4821DF9-0A67-4E2B-B96B-E2557A019DD1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3562F012-07DF-4B09-8827-4BDA256AE463}" type="pres">
      <dgm:prSet presAssocID="{9BEA7ABA-DB01-4816-A9DC-C0C7C1176C5E}" presName="Accent1" presStyleCnt="0"/>
      <dgm:spPr/>
      <dgm:t>
        <a:bodyPr/>
        <a:lstStyle/>
        <a:p>
          <a:endParaRPr lang="pt-BR"/>
        </a:p>
      </dgm:t>
    </dgm:pt>
    <dgm:pt modelId="{888C2BC1-9A61-4AB6-BD8D-0FF505FCB2A9}" type="pres">
      <dgm:prSet presAssocID="{9BEA7ABA-DB01-4816-A9DC-C0C7C1176C5E}" presName="Accent" presStyleLbl="node1" presStyleIdx="0" presStyleCnt="3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pt-BR"/>
        </a:p>
      </dgm:t>
    </dgm:pt>
    <dgm:pt modelId="{D92AD032-4770-411F-B637-27B53991B039}" type="pres">
      <dgm:prSet presAssocID="{9BEA7ABA-DB01-4816-A9DC-C0C7C1176C5E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918089C-B944-4379-BC50-35A391DA7598}" type="pres">
      <dgm:prSet presAssocID="{6DD5DE4B-D88B-4859-97B8-D8922424BC29}" presName="Accent2" presStyleCnt="0"/>
      <dgm:spPr/>
      <dgm:t>
        <a:bodyPr/>
        <a:lstStyle/>
        <a:p>
          <a:endParaRPr lang="pt-BR"/>
        </a:p>
      </dgm:t>
    </dgm:pt>
    <dgm:pt modelId="{2D8A7484-EE77-4F5F-BB5F-C8DC02312E19}" type="pres">
      <dgm:prSet presAssocID="{6DD5DE4B-D88B-4859-97B8-D8922424BC29}" presName="Accent" presStyleLbl="node1" presStyleIdx="1" presStyleCnt="3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pt-BR"/>
        </a:p>
      </dgm:t>
    </dgm:pt>
    <dgm:pt modelId="{8C631762-2C97-4CB9-8DBA-852B2AC3EFEB}" type="pres">
      <dgm:prSet presAssocID="{6DD5DE4B-D88B-4859-97B8-D8922424BC29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40EAE7B-71A9-4151-BCEC-B32125372528}" type="pres">
      <dgm:prSet presAssocID="{F450FDEA-EBF3-4998-BA52-F2D57CFA448F}" presName="Accent3" presStyleCnt="0"/>
      <dgm:spPr/>
      <dgm:t>
        <a:bodyPr/>
        <a:lstStyle/>
        <a:p>
          <a:endParaRPr lang="pt-BR"/>
        </a:p>
      </dgm:t>
    </dgm:pt>
    <dgm:pt modelId="{9E6C5FD8-6431-4ABD-A81D-F13234D9222D}" type="pres">
      <dgm:prSet presAssocID="{F450FDEA-EBF3-4998-BA52-F2D57CFA448F}" presName="Accent" presStyleLbl="node1" presStyleIdx="2" presStyleCnt="3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pt-BR"/>
        </a:p>
      </dgm:t>
    </dgm:pt>
    <dgm:pt modelId="{30AD9BF7-01CA-4876-A257-0640C80B0998}" type="pres">
      <dgm:prSet presAssocID="{F450FDEA-EBF3-4998-BA52-F2D57CFA448F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2E1D78C-DAE0-4C25-A169-840E93DE74B8}" srcId="{F4821DF9-0A67-4E2B-B96B-E2557A019DD1}" destId="{F450FDEA-EBF3-4998-BA52-F2D57CFA448F}" srcOrd="2" destOrd="0" parTransId="{0C646A14-755F-4CCD-9B9B-6EE46D155D55}" sibTransId="{F186DCF7-6ED1-44EB-8914-3E91968D9548}"/>
    <dgm:cxn modelId="{B272D869-D52B-4428-83D5-59337E150071}" type="presOf" srcId="{6DD5DE4B-D88B-4859-97B8-D8922424BC29}" destId="{8C631762-2C97-4CB9-8DBA-852B2AC3EFEB}" srcOrd="0" destOrd="0" presId="urn:microsoft.com/office/officeart/2009/layout/CircleArrowProcess"/>
    <dgm:cxn modelId="{4D1B0D60-3061-4111-9F5E-06E98C59F8A4}" type="presOf" srcId="{9BEA7ABA-DB01-4816-A9DC-C0C7C1176C5E}" destId="{D92AD032-4770-411F-B637-27B53991B039}" srcOrd="0" destOrd="0" presId="urn:microsoft.com/office/officeart/2009/layout/CircleArrowProcess"/>
    <dgm:cxn modelId="{B8397CFF-DBC0-4819-AB1D-45FFAA638846}" type="presOf" srcId="{F4821DF9-0A67-4E2B-B96B-E2557A019DD1}" destId="{060574AE-F53C-4E75-9380-DA4076FB299B}" srcOrd="0" destOrd="0" presId="urn:microsoft.com/office/officeart/2009/layout/CircleArrowProcess"/>
    <dgm:cxn modelId="{3034B949-C53E-4D6A-A688-32F6C05865B8}" type="presOf" srcId="{F450FDEA-EBF3-4998-BA52-F2D57CFA448F}" destId="{30AD9BF7-01CA-4876-A257-0640C80B0998}" srcOrd="0" destOrd="0" presId="urn:microsoft.com/office/officeart/2009/layout/CircleArrowProcess"/>
    <dgm:cxn modelId="{D1B431A6-7594-461C-B27B-72D42A04E6F2}" srcId="{F4821DF9-0A67-4E2B-B96B-E2557A019DD1}" destId="{6DD5DE4B-D88B-4859-97B8-D8922424BC29}" srcOrd="1" destOrd="0" parTransId="{D43CE0F6-0FFF-49C1-A17C-351CE3228E67}" sibTransId="{9FF2143D-89C9-4E5B-A46F-3CAEB94EC6AB}"/>
    <dgm:cxn modelId="{508C867A-A4F7-4C1B-BDC5-4A77078B9DC4}" srcId="{F4821DF9-0A67-4E2B-B96B-E2557A019DD1}" destId="{9BEA7ABA-DB01-4816-A9DC-C0C7C1176C5E}" srcOrd="0" destOrd="0" parTransId="{129971B6-4328-47C4-887E-8F760E3CFC26}" sibTransId="{66F337A1-A862-45B0-A6E6-7951E86B8FF9}"/>
    <dgm:cxn modelId="{B3EC0433-0169-4FA1-B7C6-953EA2A48DB3}" type="presParOf" srcId="{060574AE-F53C-4E75-9380-DA4076FB299B}" destId="{3562F012-07DF-4B09-8827-4BDA256AE463}" srcOrd="0" destOrd="0" presId="urn:microsoft.com/office/officeart/2009/layout/CircleArrowProcess"/>
    <dgm:cxn modelId="{9CA6AB06-B700-401D-BE22-63EF0DD3720E}" type="presParOf" srcId="{3562F012-07DF-4B09-8827-4BDA256AE463}" destId="{888C2BC1-9A61-4AB6-BD8D-0FF505FCB2A9}" srcOrd="0" destOrd="0" presId="urn:microsoft.com/office/officeart/2009/layout/CircleArrowProcess"/>
    <dgm:cxn modelId="{510D8FF4-5DB2-4ECC-8500-3C5EA74CAA97}" type="presParOf" srcId="{060574AE-F53C-4E75-9380-DA4076FB299B}" destId="{D92AD032-4770-411F-B637-27B53991B039}" srcOrd="1" destOrd="0" presId="urn:microsoft.com/office/officeart/2009/layout/CircleArrowProcess"/>
    <dgm:cxn modelId="{8AA3C49A-40ED-4A3B-87CE-5815C54F412F}" type="presParOf" srcId="{060574AE-F53C-4E75-9380-DA4076FB299B}" destId="{6918089C-B944-4379-BC50-35A391DA7598}" srcOrd="2" destOrd="0" presId="urn:microsoft.com/office/officeart/2009/layout/CircleArrowProcess"/>
    <dgm:cxn modelId="{41445A85-8F02-40C8-AFE6-3B7D160114F1}" type="presParOf" srcId="{6918089C-B944-4379-BC50-35A391DA7598}" destId="{2D8A7484-EE77-4F5F-BB5F-C8DC02312E19}" srcOrd="0" destOrd="0" presId="urn:microsoft.com/office/officeart/2009/layout/CircleArrowProcess"/>
    <dgm:cxn modelId="{2E78F2D9-4FE6-4E3F-A981-02D1273616DC}" type="presParOf" srcId="{060574AE-F53C-4E75-9380-DA4076FB299B}" destId="{8C631762-2C97-4CB9-8DBA-852B2AC3EFEB}" srcOrd="3" destOrd="0" presId="urn:microsoft.com/office/officeart/2009/layout/CircleArrowProcess"/>
    <dgm:cxn modelId="{C9B5453F-0E37-4218-9EAF-0E782F79DD4A}" type="presParOf" srcId="{060574AE-F53C-4E75-9380-DA4076FB299B}" destId="{440EAE7B-71A9-4151-BCEC-B32125372528}" srcOrd="4" destOrd="0" presId="urn:microsoft.com/office/officeart/2009/layout/CircleArrowProcess"/>
    <dgm:cxn modelId="{3066D519-5A25-4894-8DA5-726CFD76C7A6}" type="presParOf" srcId="{440EAE7B-71A9-4151-BCEC-B32125372528}" destId="{9E6C5FD8-6431-4ABD-A81D-F13234D9222D}" srcOrd="0" destOrd="0" presId="urn:microsoft.com/office/officeart/2009/layout/CircleArrowProcess"/>
    <dgm:cxn modelId="{7F7F4283-9701-4DF8-99E2-5EDFCE8D2C33}" type="presParOf" srcId="{060574AE-F53C-4E75-9380-DA4076FB299B}" destId="{30AD9BF7-01CA-4876-A257-0640C80B0998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8C2BC1-9A61-4AB6-BD8D-0FF505FCB2A9}">
      <dsp:nvSpPr>
        <dsp:cNvPr id="0" name=""/>
        <dsp:cNvSpPr/>
      </dsp:nvSpPr>
      <dsp:spPr>
        <a:xfrm>
          <a:off x="3163551" y="0"/>
          <a:ext cx="2634112" cy="263451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/>
        </a:solidFill>
        <a:ln w="28575" cap="rnd" cmpd="sng" algn="ctr">
          <a:solidFill>
            <a:schemeClr val="lt1"/>
          </a:solidFill>
          <a:prstDash val="solid"/>
        </a:ln>
        <a:effectLst/>
        <a:sp3d extrusionH="381000"/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</dsp:sp>
    <dsp:sp modelId="{D92AD032-4770-411F-B637-27B53991B039}">
      <dsp:nvSpPr>
        <dsp:cNvPr id="0" name=""/>
        <dsp:cNvSpPr/>
      </dsp:nvSpPr>
      <dsp:spPr>
        <a:xfrm>
          <a:off x="3745776" y="951139"/>
          <a:ext cx="1463725" cy="731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/>
            <a:t>TESE THEORIA</a:t>
          </a:r>
        </a:p>
      </dsp:txBody>
      <dsp:txXfrm>
        <a:off x="3745776" y="951139"/>
        <a:ext cx="1463725" cy="731687"/>
      </dsp:txXfrm>
    </dsp:sp>
    <dsp:sp modelId="{2D8A7484-EE77-4F5F-BB5F-C8DC02312E19}">
      <dsp:nvSpPr>
        <dsp:cNvPr id="0" name=""/>
        <dsp:cNvSpPr/>
      </dsp:nvSpPr>
      <dsp:spPr>
        <a:xfrm>
          <a:off x="2431935" y="1513723"/>
          <a:ext cx="2634112" cy="263451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3"/>
        </a:solidFill>
        <a:ln w="19050" cap="rnd" cmpd="sng" algn="ctr">
          <a:solidFill>
            <a:schemeClr val="accent3">
              <a:shade val="50000"/>
            </a:schemeClr>
          </a:solidFill>
          <a:prstDash val="solid"/>
        </a:ln>
        <a:effectLst/>
        <a:sp3d extrusionH="381000"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</dsp:sp>
    <dsp:sp modelId="{8C631762-2C97-4CB9-8DBA-852B2AC3EFEB}">
      <dsp:nvSpPr>
        <dsp:cNvPr id="0" name=""/>
        <dsp:cNvSpPr/>
      </dsp:nvSpPr>
      <dsp:spPr>
        <a:xfrm>
          <a:off x="3017129" y="2473618"/>
          <a:ext cx="1463725" cy="731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/>
            <a:t>ANTÍTESE POIESIS</a:t>
          </a:r>
        </a:p>
      </dsp:txBody>
      <dsp:txXfrm>
        <a:off x="3017129" y="2473618"/>
        <a:ext cx="1463725" cy="731687"/>
      </dsp:txXfrm>
    </dsp:sp>
    <dsp:sp modelId="{9E6C5FD8-6431-4ABD-A81D-F13234D9222D}">
      <dsp:nvSpPr>
        <dsp:cNvPr id="0" name=""/>
        <dsp:cNvSpPr/>
      </dsp:nvSpPr>
      <dsp:spPr>
        <a:xfrm>
          <a:off x="3351031" y="3208590"/>
          <a:ext cx="2263110" cy="2264017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1">
          <a:gsLst>
            <a:gs pos="0">
              <a:schemeClr val="accent6">
                <a:tint val="98000"/>
                <a:satMod val="120000"/>
                <a:lumMod val="110000"/>
              </a:schemeClr>
            </a:gs>
            <a:gs pos="100000">
              <a:schemeClr val="accent6">
                <a:shade val="90000"/>
                <a:lumMod val="90000"/>
              </a:schemeClr>
            </a:gs>
          </a:gsLst>
          <a:lin ang="5400000" scaled="0"/>
        </a:gradFill>
        <a:ln w="12700" cap="rnd" cmpd="sng" algn="ctr">
          <a:solidFill>
            <a:schemeClr val="accent6"/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p3d extrusionH="381000"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</dsp:sp>
    <dsp:sp modelId="{30AD9BF7-01CA-4876-A257-0640C80B0998}">
      <dsp:nvSpPr>
        <dsp:cNvPr id="0" name=""/>
        <dsp:cNvSpPr/>
      </dsp:nvSpPr>
      <dsp:spPr>
        <a:xfrm>
          <a:off x="3749239" y="3998287"/>
          <a:ext cx="1463725" cy="731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/>
            <a:t>SÍNTESE PRÁXIS</a:t>
          </a:r>
        </a:p>
      </dsp:txBody>
      <dsp:txXfrm>
        <a:off x="3749239" y="3998287"/>
        <a:ext cx="1463725" cy="7316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6B2FC-EF57-443D-8400-72D870F30E7C}" type="datetimeFigureOut">
              <a:rPr lang="pt-BR" smtClean="0"/>
              <a:t>11/04/2012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52A52-8BA3-4E03-9510-9810D2B676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72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C780C-3DFC-4CC7-A746-70E442445AB4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C780C-3DFC-4CC7-A746-70E442445AB4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C780C-3DFC-4CC7-A746-70E442445AB4}" type="slidenum">
              <a:rPr lang="pt-BR" smtClean="0"/>
              <a:pPr/>
              <a:t>25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1E1-4DD6-49B2-BAE9-5708F7C5843A}" type="datetimeFigureOut">
              <a:rPr lang="pt-BR" smtClean="0"/>
              <a:t>11/04/2012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31AD-BA72-4A86-97D0-A2A5ED7247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1E1-4DD6-49B2-BAE9-5708F7C5843A}" type="datetimeFigureOut">
              <a:rPr lang="pt-BR" smtClean="0"/>
              <a:t>11/04/2012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31AD-BA72-4A86-97D0-A2A5ED7247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1E1-4DD6-49B2-BAE9-5708F7C5843A}" type="datetimeFigureOut">
              <a:rPr lang="pt-BR" smtClean="0"/>
              <a:t>11/04/2012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31AD-BA72-4A86-97D0-A2A5ED7247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1E1-4DD6-49B2-BAE9-5708F7C5843A}" type="datetimeFigureOut">
              <a:rPr lang="pt-BR" smtClean="0"/>
              <a:t>11/04/2012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31AD-BA72-4A86-97D0-A2A5ED7247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1E1-4DD6-49B2-BAE9-5708F7C5843A}" type="datetimeFigureOut">
              <a:rPr lang="pt-BR" smtClean="0"/>
              <a:t>11/04/2012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31AD-BA72-4A86-97D0-A2A5ED7247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1E1-4DD6-49B2-BAE9-5708F7C5843A}" type="datetimeFigureOut">
              <a:rPr lang="pt-BR" smtClean="0"/>
              <a:t>11/04/2012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31AD-BA72-4A86-97D0-A2A5ED7247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1E1-4DD6-49B2-BAE9-5708F7C5843A}" type="datetimeFigureOut">
              <a:rPr lang="pt-BR" smtClean="0"/>
              <a:t>11/04/2012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31AD-BA72-4A86-97D0-A2A5ED7247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1E1-4DD6-49B2-BAE9-5708F7C5843A}" type="datetimeFigureOut">
              <a:rPr lang="pt-BR" smtClean="0"/>
              <a:t>11/04/2012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31AD-BA72-4A86-97D0-A2A5ED7247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1E1-4DD6-49B2-BAE9-5708F7C5843A}" type="datetimeFigureOut">
              <a:rPr lang="pt-BR" smtClean="0"/>
              <a:t>11/04/2012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31AD-BA72-4A86-97D0-A2A5ED7247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1E1-4DD6-49B2-BAE9-5708F7C5843A}" type="datetimeFigureOut">
              <a:rPr lang="pt-BR" smtClean="0"/>
              <a:t>11/04/2012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31AD-BA72-4A86-97D0-A2A5ED7247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EE1E1-4DD6-49B2-BAE9-5708F7C5843A}" type="datetimeFigureOut">
              <a:rPr lang="pt-BR" smtClean="0"/>
              <a:t>11/04/2012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31AD-BA72-4A86-97D0-A2A5ED724791}" type="slidenum">
              <a:rPr lang="pt-BR" smtClean="0"/>
              <a:t>‹nº›</a:t>
            </a:fld>
            <a:endParaRPr lang="pt-BR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pt-BR" smtClean="0"/>
              <a:t>Clique no ícone para adicionar uma imagem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AAEE1E1-4DD6-49B2-BAE9-5708F7C5843A}" type="datetimeFigureOut">
              <a:rPr lang="pt-BR" smtClean="0"/>
              <a:t>11/04/2012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F00331AD-BA72-4A86-97D0-A2A5ED724791}" type="slidenum">
              <a:rPr lang="pt-BR" smtClean="0"/>
              <a:t>‹nº›</a:t>
            </a:fld>
            <a:endParaRPr lang="pt-BR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effectLst/>
              </a:rPr>
              <a:t>Filosofias da história no século XIX: </a:t>
            </a:r>
            <a:r>
              <a:rPr lang="pt-BR" b="1" dirty="0" smtClean="0">
                <a:effectLst/>
              </a:rPr>
              <a:t>Karl Marx</a:t>
            </a:r>
            <a:br>
              <a:rPr lang="pt-BR" b="1" dirty="0" smtClean="0">
                <a:effectLst/>
              </a:rPr>
            </a:br>
            <a:r>
              <a:rPr lang="pt-BR" b="1" dirty="0" smtClean="0">
                <a:effectLst/>
              </a:rPr>
              <a:t>(O Materialismo Histórico)</a:t>
            </a:r>
            <a:r>
              <a:rPr lang="pt-BR" dirty="0">
                <a:effectLst/>
              </a:rPr>
              <a:t/>
            </a:r>
            <a:br>
              <a:rPr lang="pt-BR" dirty="0">
                <a:effectLst/>
              </a:rPr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t-BR" dirty="0" smtClean="0"/>
              <a:t>Karina Anhezini</a:t>
            </a:r>
          </a:p>
          <a:p>
            <a:pPr algn="r"/>
            <a:r>
              <a:rPr lang="pt-BR" dirty="0" smtClean="0"/>
              <a:t>kanhezini@assis.unesp.br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8575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“obra clássica na história do marxismo e das ciências sociais. Como permaneceu inédita por longos anos (a primeira edição é de 1932, em alemão, e de 1933, em russo), tornou-se </a:t>
            </a:r>
            <a:r>
              <a:rPr lang="pt-BR" dirty="0" smtClean="0"/>
              <a:t>frequente </a:t>
            </a:r>
            <a:r>
              <a:rPr lang="pt-BR" dirty="0"/>
              <a:t>omitir-se o significado clássico dessa obra. Nela se acha a única sistematização que empreenderam em comum da </a:t>
            </a:r>
            <a:r>
              <a:rPr lang="pt-BR" u="sng" dirty="0"/>
              <a:t>história como ciência</a:t>
            </a:r>
            <a:r>
              <a:rPr lang="pt-BR" dirty="0"/>
              <a:t>. E nela se encontra, também, o esboço de uma teoria geral da sociedade, o núcleo de uma fecunda teoria das classes sociais e da ideologia, focalizadas na perspectiva da revolução burguesa em processo, e a inclusão explícita do comunismo no ponto de vista científico” (FERNANDES, 1989, p. 21). 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i="1" dirty="0"/>
              <a:t>A Ideologia Alemã </a:t>
            </a:r>
            <a:r>
              <a:rPr lang="pt-BR" dirty="0"/>
              <a:t>segundo Florestan </a:t>
            </a:r>
            <a:r>
              <a:rPr lang="pt-BR" dirty="0" smtClean="0"/>
              <a:t>Fernandes (1920-1995)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9099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As </a:t>
            </a:r>
            <a:r>
              <a:rPr lang="pt-BR" i="1" dirty="0" smtClean="0"/>
              <a:t>Teses sobre </a:t>
            </a:r>
            <a:r>
              <a:rPr lang="pt-BR" i="1" dirty="0" err="1" smtClean="0"/>
              <a:t>Feuerbach</a:t>
            </a:r>
            <a:r>
              <a:rPr lang="pt-BR" i="1" dirty="0" smtClean="0"/>
              <a:t> </a:t>
            </a:r>
            <a:r>
              <a:rPr lang="pt-BR" dirty="0" smtClean="0"/>
              <a:t>e </a:t>
            </a:r>
            <a:r>
              <a:rPr lang="pt-BR" i="1" dirty="0"/>
              <a:t>A Ideologia Alemã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3600" dirty="0"/>
              <a:t>diálogo crítico de Marx e Engels com A FILOSOFIA DA HISTÓRIA DE HEGEL</a:t>
            </a:r>
            <a:r>
              <a:rPr lang="pt-BR" sz="3600" dirty="0" smtClean="0"/>
              <a:t>;</a:t>
            </a:r>
          </a:p>
          <a:p>
            <a:pPr algn="just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9076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9442" y="260648"/>
            <a:ext cx="7125113" cy="1080121"/>
          </a:xfrm>
        </p:spPr>
        <p:txBody>
          <a:bodyPr/>
          <a:lstStyle/>
          <a:p>
            <a:pPr algn="ctr"/>
            <a:r>
              <a:rPr lang="pt-BR" dirty="0"/>
              <a:t>As </a:t>
            </a:r>
            <a:r>
              <a:rPr lang="pt-BR" i="1" dirty="0" smtClean="0"/>
              <a:t>Teses sobre </a:t>
            </a:r>
            <a:r>
              <a:rPr lang="pt-BR" i="1" dirty="0" err="1" smtClean="0"/>
              <a:t>Feuerbach</a:t>
            </a:r>
            <a:r>
              <a:rPr lang="pt-BR" i="1" dirty="0" smtClean="0"/>
              <a:t> </a:t>
            </a:r>
            <a:r>
              <a:rPr lang="pt-BR" dirty="0" smtClean="0"/>
              <a:t>e </a:t>
            </a:r>
            <a:r>
              <a:rPr lang="pt-BR" i="1" dirty="0"/>
              <a:t>A Ideologia Alemã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9443" y="1412776"/>
            <a:ext cx="7125112" cy="5040559"/>
          </a:xfrm>
        </p:spPr>
        <p:txBody>
          <a:bodyPr>
            <a:noAutofit/>
          </a:bodyPr>
          <a:lstStyle/>
          <a:p>
            <a:pPr algn="just"/>
            <a:r>
              <a:rPr lang="pt-BR" dirty="0"/>
              <a:t>“Nenhuma diferença específica distingue o idealismo alemão da ideologia dos outros povos. Esta última também considera que o mundo está dominado pelas ideias [...]”  (p. 18).</a:t>
            </a:r>
          </a:p>
          <a:p>
            <a:pPr algn="just"/>
            <a:r>
              <a:rPr lang="pt-BR" dirty="0"/>
              <a:t>“Hegel completou o idealismo positivo. Para ele, não apenas todo o mundo material tinha se transformado num mundo dos pensamentos e toda a história numa história dos pensamentos. [...] que os homens reais têm sido até aqui dominados e determinados por ideias, representações e conceitos, que o mundo real é um produto do mundo ideal. [...] No sistema de Hegel, as ideias, os pensamentos e os conceitos produzem, determinam, dominam a vida real dos homens, seu mundo material, suas relações reais. Seus rebeldes discípulos tomam-lhe isso de empréstimo [...]” (p. 18-19</a:t>
            </a:r>
            <a:r>
              <a:rPr lang="pt-BR" dirty="0" smtClean="0"/>
              <a:t>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8390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 Dialética Hegeliana – ponto de partida é o </a:t>
            </a:r>
            <a:r>
              <a:rPr lang="pt-BR" b="1" dirty="0" smtClean="0"/>
              <a:t>Espírito</a:t>
            </a:r>
            <a:r>
              <a:rPr lang="pt-BR" dirty="0" smtClean="0"/>
              <a:t> (o mundo das ideias) – teria sido um movimento do Espírito o que colocou o universo em movimento e é ainda o Espírito que está à partida de cada pequena transformação que se dá neste mesmo universo ou de cada círculo dialético que se produz no incessante movimento de todas as coisas – o mundo humano, histórico por excelência, é o melhor exemplo desse devir dialético que se dá a partir dos movimentos do Espírito; (BARROS, 2011, v. III)</a:t>
            </a:r>
          </a:p>
          <a:p>
            <a:pPr algn="just"/>
            <a:r>
              <a:rPr lang="pt-BR" dirty="0" smtClean="0"/>
              <a:t>Marx localiza o ponto de partida do processo dialético na </a:t>
            </a:r>
            <a:r>
              <a:rPr lang="pt-BR" b="1" dirty="0" smtClean="0"/>
              <a:t>MATÉRIA.</a:t>
            </a:r>
            <a:endParaRPr lang="pt-BR" b="1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MARX INVERTE A DIALÉTICA HEGELIANA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4030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51176"/>
          </a:xfrm>
        </p:spPr>
        <p:txBody>
          <a:bodyPr/>
          <a:lstStyle/>
          <a:p>
            <a:pPr algn="just"/>
            <a:r>
              <a:rPr lang="pt-BR" dirty="0" smtClean="0"/>
              <a:t>O movimento histórico de transformação  da realidade parte de uma realidade concreta , das condições materiais objetivas que se apresentam aos homens organizados em sociedade;</a:t>
            </a:r>
          </a:p>
          <a:p>
            <a:pPr algn="just"/>
            <a:r>
              <a:rPr lang="pt-BR" dirty="0" smtClean="0"/>
              <a:t>A História se dá em duas dimensões distintas, mas interligadas, pois ela é: História da Luta de Classes e “História da sucessão de Modos de Produção”.</a:t>
            </a:r>
          </a:p>
          <a:p>
            <a:pPr algn="just"/>
            <a:r>
              <a:rPr lang="pt-BR" dirty="0" smtClean="0"/>
              <a:t>“Só este duplo enunciado, o primeiro bem apresentado no Manifesto Comunista (1848), o segundo cuidadosamente discutido em A ideologia alemã (1846), já seria suficiente para alçar Karl Marx e Engels como instituidores de um modo de ver a História radicalmente novo [...]” (BARROS, 2011, p. 43-44).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92424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Movimento histórico é dialético e dependente das condições objetivas e materiais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3205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Marx sofreu uma forte influência do filósofo, discípulo de Hegel,  Ludwig </a:t>
            </a:r>
            <a:r>
              <a:rPr lang="pt-BR" dirty="0" err="1"/>
              <a:t>Feuerbach</a:t>
            </a:r>
            <a:r>
              <a:rPr lang="pt-BR" dirty="0"/>
              <a:t> (1804-1872). </a:t>
            </a:r>
          </a:p>
          <a:p>
            <a:pPr algn="just"/>
            <a:r>
              <a:rPr lang="pt-BR" dirty="0" smtClean="0"/>
              <a:t>O </a:t>
            </a:r>
            <a:r>
              <a:rPr lang="pt-BR" dirty="0"/>
              <a:t>erro que incidiu o pensamento de </a:t>
            </a:r>
            <a:r>
              <a:rPr lang="pt-BR" dirty="0" err="1"/>
              <a:t>Feuerbach</a:t>
            </a:r>
            <a:r>
              <a:rPr lang="pt-BR" dirty="0"/>
              <a:t>, segundo Marx, foi ter priorizado a dimensão teórica do homem. O caráter objetivo do homem se dissimula nessa ênfase ao teórico que, no fundo, ainda representa uma postura filosófica, ou seja, especulativa.</a:t>
            </a:r>
          </a:p>
          <a:p>
            <a:pPr algn="just"/>
            <a:r>
              <a:rPr lang="pt-BR" dirty="0"/>
              <a:t>Marx insiste: </a:t>
            </a:r>
            <a:r>
              <a:rPr lang="pt-BR" dirty="0" err="1"/>
              <a:t>Feuerbach</a:t>
            </a:r>
            <a:r>
              <a:rPr lang="pt-BR" dirty="0"/>
              <a:t> permanece na especulação, que empreende um materialismo teórico, contemplativo. 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Teses dirigidas a </a:t>
            </a:r>
            <a:r>
              <a:rPr lang="pt-BR" dirty="0" err="1" smtClean="0"/>
              <a:t>Feuerbach</a:t>
            </a:r>
            <a:r>
              <a:rPr lang="pt-BR" dirty="0" smtClean="0"/>
              <a:t>: ainda um idealista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0272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sz="2000" dirty="0"/>
              <a:t>Para Marx, o homem possui uma determinação social: o homem é o conjunto das relações sociais; daí porque a transformação e emancipação do homem exigem, necessariamente, uma transformação do meio social. </a:t>
            </a:r>
          </a:p>
          <a:p>
            <a:pPr algn="just"/>
            <a:r>
              <a:rPr lang="pt-BR" sz="2000" dirty="0" smtClean="0"/>
              <a:t>“</a:t>
            </a:r>
            <a:r>
              <a:rPr lang="pt-BR" sz="2000" dirty="0"/>
              <a:t>Os pressupostos de que partimos não são arbitrários, não são dogmas. São pressupostos  reais de que não se pode fazer abstração a não ser na imaginação. São os indivíduos reais, sua ação e suas condições materiais de vida, tanto aquelas por eles encontradas, como as produzidas por sua própria ação. Estes pressupostos são, pois, verificáveis por via puramente empírica.” (p. 26-27</a:t>
            </a:r>
            <a:r>
              <a:rPr lang="pt-BR" sz="2000" dirty="0" smtClean="0"/>
              <a:t>)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Superar o idealismo: o materialismo histórico</a:t>
            </a:r>
          </a:p>
        </p:txBody>
      </p:sp>
    </p:spTree>
    <p:extLst>
      <p:ext uri="{BB962C8B-B14F-4D97-AF65-F5344CB8AC3E}">
        <p14:creationId xmlns:p14="http://schemas.microsoft.com/office/powerpoint/2010/main" val="3817919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Teses VI e VII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2990"/>
          </a:xfrm>
        </p:spPr>
        <p:txBody>
          <a:bodyPr/>
          <a:lstStyle/>
          <a:p>
            <a:pPr algn="just"/>
            <a:endParaRPr lang="pt-BR" dirty="0" smtClean="0"/>
          </a:p>
          <a:p>
            <a:pPr algn="just"/>
            <a:r>
              <a:rPr lang="pt-BR" sz="2400" dirty="0" smtClean="0"/>
              <a:t>“</a:t>
            </a:r>
            <a:r>
              <a:rPr lang="pt-BR" sz="2400" dirty="0" err="1" smtClean="0"/>
              <a:t>Feuerbach</a:t>
            </a:r>
            <a:r>
              <a:rPr lang="pt-BR" sz="2400" dirty="0" smtClean="0"/>
              <a:t> dissolve a essência religiosa na essência humana. Mas a essência humana não é uma abstração inerente ao indivíduo singular. Em sua realidade, é o conjunto das relações sociais” (p. 13).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algn="just"/>
            <a:r>
              <a:rPr lang="pt-BR" sz="2400" dirty="0" smtClean="0"/>
              <a:t>“Por isso, </a:t>
            </a:r>
            <a:r>
              <a:rPr lang="pt-BR" sz="2400" dirty="0" err="1" smtClean="0"/>
              <a:t>Feuerbach</a:t>
            </a:r>
            <a:r>
              <a:rPr lang="pt-BR" sz="2400" dirty="0" smtClean="0"/>
              <a:t> não vê que o próprio “sentimento religioso” é um produto social e que o indivíduo abstrato por ele analisado pertence a uma forma determinada de sociedade” (p. 14).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938051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2071702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100" dirty="0" smtClean="0"/>
              <a:t/>
            </a:r>
            <a:br>
              <a:rPr lang="pt-BR" sz="3100" dirty="0" smtClean="0"/>
            </a:br>
            <a:r>
              <a:rPr lang="pt-BR" sz="3600" b="1" dirty="0" smtClean="0"/>
              <a:t>Tese XI - “Os filósofos  se limitaram a </a:t>
            </a:r>
            <a:r>
              <a:rPr lang="pt-BR" sz="3600" b="1" i="1" dirty="0" smtClean="0"/>
              <a:t>interpretar</a:t>
            </a:r>
            <a:r>
              <a:rPr lang="pt-BR" sz="3600" b="1" dirty="0" smtClean="0"/>
              <a:t> o mundo de diferentes maneiras; o que importa é </a:t>
            </a:r>
            <a:r>
              <a:rPr lang="pt-BR" sz="3600" b="1" i="1" dirty="0" smtClean="0"/>
              <a:t>transformá-lo</a:t>
            </a:r>
            <a:r>
              <a:rPr lang="pt-BR" sz="3600" b="1" dirty="0" smtClean="0"/>
              <a:t>” (p. 14).</a:t>
            </a:r>
            <a:r>
              <a:rPr lang="pt-BR" b="1" dirty="0" smtClean="0"/>
              <a:t/>
            </a:r>
            <a:br>
              <a:rPr lang="pt-BR" b="1" dirty="0" smtClean="0"/>
            </a:b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4074230"/>
          </a:xfrm>
        </p:spPr>
        <p:txBody>
          <a:bodyPr>
            <a:normAutofit/>
          </a:bodyPr>
          <a:lstStyle/>
          <a:p>
            <a:pPr algn="just"/>
            <a:r>
              <a:rPr lang="pt-BR" sz="2000" dirty="0" smtClean="0"/>
              <a:t>Ao interpretar o mundo estes filósofos e, principalmente, Hegel e seus discípulos, produziram IDEOLOGIA ( A ideologia alemã);</a:t>
            </a:r>
          </a:p>
          <a:p>
            <a:pPr algn="just"/>
            <a:r>
              <a:rPr lang="pt-BR" sz="2000" dirty="0" smtClean="0"/>
              <a:t>Produziram uma concepção distorcida da história, uma visão invertida do real. Quando Marx afirma que eles produziram uma visão distorcida da história ele está necessariamente afirmando que </a:t>
            </a:r>
            <a:r>
              <a:rPr lang="pt-BR" sz="2000" b="1" u="sng" dirty="0" smtClean="0"/>
              <a:t>há uma visão verdadeira da história. Esta visão é o materialismo histórico.</a:t>
            </a:r>
          </a:p>
        </p:txBody>
      </p:sp>
    </p:spTree>
    <p:extLst>
      <p:ext uri="{BB962C8B-B14F-4D97-AF65-F5344CB8AC3E}">
        <p14:creationId xmlns:p14="http://schemas.microsoft.com/office/powerpoint/2010/main" val="30055841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4717983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“</a:t>
            </a:r>
            <a:r>
              <a:rPr lang="pt-BR" sz="2000" dirty="0" smtClean="0"/>
              <a:t>Determinismo diacrônico” – determinada estrutura social fatalmente resultará em outra (por exemplo, o “modo de produção feudal” necessariamente conduz ao “modo de produção capitalista” e este necessariamente conduz ao “modo de produção socialista, sem reversões ou variações).</a:t>
            </a:r>
          </a:p>
          <a:p>
            <a:pPr marL="0" indent="0" algn="just">
              <a:buNone/>
            </a:pPr>
            <a:endParaRPr lang="pt-BR" sz="2000" dirty="0" smtClean="0"/>
          </a:p>
          <a:p>
            <a:pPr algn="just"/>
            <a:r>
              <a:rPr lang="pt-BR" sz="2000" dirty="0" smtClean="0"/>
              <a:t>“Determinismo sincrônico” – certa “base” (bases materiais e econômico-sociais) ” condiciona ou determina certa “superestrutura” (todas as maneiras de pensar e formas de expressão cultural) – questão controversa dentre os marxistas – (BARROS, 2011, p. 67-101).</a:t>
            </a:r>
            <a:endParaRPr lang="pt-BR" sz="2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Determinismo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6506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Bibliografia </a:t>
            </a:r>
            <a:r>
              <a:rPr lang="pt-BR" dirty="0" smtClean="0"/>
              <a:t>indicada: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3200" dirty="0"/>
              <a:t>MARX, Karl; ENGELS, Friedrich. </a:t>
            </a:r>
            <a:r>
              <a:rPr lang="pt-BR" sz="3200" i="1" dirty="0"/>
              <a:t>O manifesto comunista</a:t>
            </a:r>
            <a:r>
              <a:rPr lang="pt-BR" sz="3200" dirty="0"/>
              <a:t>. São Paulo: Paz e Terra, 1997.</a:t>
            </a:r>
            <a:br>
              <a:rPr lang="pt-BR" sz="3200" dirty="0"/>
            </a:br>
            <a:r>
              <a:rPr lang="pt-BR" sz="3200" dirty="0"/>
              <a:t/>
            </a:r>
            <a:br>
              <a:rPr lang="pt-BR" sz="3200" dirty="0"/>
            </a:br>
            <a:r>
              <a:rPr lang="pt-BR" sz="3200" dirty="0"/>
              <a:t>MARX, Karl; ENGELS, Friedrich. </a:t>
            </a:r>
            <a:r>
              <a:rPr lang="pt-BR" sz="3200" i="1" dirty="0"/>
              <a:t>A ideologia alemã (</a:t>
            </a:r>
            <a:r>
              <a:rPr lang="pt-BR" sz="3200" i="1" dirty="0" err="1"/>
              <a:t>Feuerbach</a:t>
            </a:r>
            <a:r>
              <a:rPr lang="pt-BR" sz="3200" i="1" dirty="0"/>
              <a:t>).</a:t>
            </a:r>
            <a:r>
              <a:rPr lang="pt-BR" sz="3200" dirty="0"/>
              <a:t> 10 ed. São Paulo: </a:t>
            </a:r>
            <a:r>
              <a:rPr lang="pt-BR" sz="3200" dirty="0" err="1"/>
              <a:t>Hucitec</a:t>
            </a:r>
            <a:r>
              <a:rPr lang="pt-BR" sz="3200" dirty="0"/>
              <a:t>, 1996, p. 11-77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26938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i="1" dirty="0" smtClean="0"/>
              <a:t>“</a:t>
            </a:r>
            <a:r>
              <a:rPr lang="pt-BR" sz="2000" i="1" dirty="0" smtClean="0"/>
              <a:t>A história de todas as sociedades, até hoje, tem sido a história da luta de classes. Homem livre e escravo, patrício e plebeu, barão e servo, membro especializado das corporações e aprendiz, em suma: opressores e oprimidos estiveram em permanente oposição; travaram uma luta sem trégua, ora disfarçada, ora aberta, que terminou sempre com a transformação revolucionária da sociedade inteira ou com o declínio conjunto das classes em conflito” (MARX &amp; ENGELS, Manifesto Comunista, 1848, p. 9)</a:t>
            </a:r>
            <a:endParaRPr lang="pt-BR" sz="2000" i="1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Manifesto Comunista (1848)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90912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 smtClean="0"/>
              <a:t>Uma “classe social” ocupa sempre uma posição específica no “modo de produção” e é essa posição relativa ao modo de produção que define a classe;</a:t>
            </a:r>
          </a:p>
          <a:p>
            <a:pPr algn="just"/>
            <a:r>
              <a:rPr lang="pt-BR" sz="2000" dirty="0" smtClean="0"/>
              <a:t>A posição das classes no modo de produção implica não apenas que aquelas terão cada qual seus interesses específicos, mas também que tais interesses estarão necessariamente em </a:t>
            </a:r>
            <a:r>
              <a:rPr lang="pt-BR" sz="2000" b="1" i="1" dirty="0" smtClean="0"/>
              <a:t>contradição</a:t>
            </a:r>
            <a:r>
              <a:rPr lang="pt-BR" sz="2000" dirty="0" smtClean="0"/>
              <a:t> em relação a outros interesses;</a:t>
            </a:r>
          </a:p>
          <a:p>
            <a:pPr algn="just"/>
            <a:r>
              <a:rPr lang="pt-BR" sz="2000" dirty="0" smtClean="0"/>
              <a:t>O modo de produção é estrutura e cenário para a atuação das classes sociais, </a:t>
            </a:r>
            <a:r>
              <a:rPr lang="pt-BR" sz="2000" b="1" u="sng" dirty="0" smtClean="0"/>
              <a:t>verdadeiros sujeitos da história</a:t>
            </a:r>
            <a:r>
              <a:rPr lang="pt-BR" sz="2000" dirty="0" smtClean="0"/>
              <a:t>. (BARROS,2011, p. 101-130)</a:t>
            </a:r>
            <a:endParaRPr lang="pt-BR" sz="2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História: Sucessão dos Modos de Produção e da Luta de Classes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31129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Classe-em-si: se forma porque um conjunto grande de pessoas está submetida às mesmas condições sociais, ao mesmo regime de trabalho, aos mesmos modos de viver e de se expressar culturalmente, sendo também necessário que esse grupo possa ser percebido em oposição a outros grupos sociais; (BARROS, p. 118)</a:t>
            </a:r>
          </a:p>
          <a:p>
            <a:pPr algn="just"/>
            <a:r>
              <a:rPr lang="pt-BR" dirty="0" smtClean="0"/>
              <a:t>Classe-para-si: apenas se desenvolve quando a classe-em-si desenvolve a “consciência de classe”/ quando começa a perceber sua posição em uma “luta de classes”, e a fazer valer seus direitos, de se representar nas instâncias sociais e políticas socialmente disponíveis. - </a:t>
            </a:r>
            <a:r>
              <a:rPr lang="pt-BR" dirty="0"/>
              <a:t>torna-se importante entender a práxis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Luta de classe: “classe-em-si” e “classe-para-si”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24836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328"/>
          </a:xfrm>
        </p:spPr>
        <p:txBody>
          <a:bodyPr/>
          <a:lstStyle/>
          <a:p>
            <a:pPr algn="ctr"/>
            <a:r>
              <a:rPr lang="pt-BR" dirty="0" smtClean="0"/>
              <a:t>Práxis: </a:t>
            </a:r>
            <a:r>
              <a:rPr lang="pt-BR" dirty="0" err="1" smtClean="0"/>
              <a:t>Theoria</a:t>
            </a:r>
            <a:r>
              <a:rPr lang="pt-BR" dirty="0" smtClean="0"/>
              <a:t> e </a:t>
            </a:r>
            <a:r>
              <a:rPr lang="pt-BR" dirty="0" err="1" smtClean="0"/>
              <a:t>Poiesis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229086"/>
              </p:ext>
            </p:extLst>
          </p:nvPr>
        </p:nvGraphicFramePr>
        <p:xfrm>
          <a:off x="457200" y="1124744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98583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err="1" smtClean="0"/>
              <a:t>Theoria</a:t>
            </a:r>
            <a:r>
              <a:rPr lang="pt-BR" dirty="0" smtClean="0"/>
              <a:t> – atividade contemplativa (para Marx, alienados os homens que se isolam na </a:t>
            </a:r>
            <a:r>
              <a:rPr lang="pt-BR" dirty="0" err="1" smtClean="0"/>
              <a:t>Theoria</a:t>
            </a:r>
            <a:r>
              <a:rPr lang="pt-BR" dirty="0" smtClean="0"/>
              <a:t>);</a:t>
            </a:r>
          </a:p>
          <a:p>
            <a:pPr algn="just"/>
            <a:r>
              <a:rPr lang="pt-BR" dirty="0" err="1" smtClean="0"/>
              <a:t>Poiesis</a:t>
            </a:r>
            <a:r>
              <a:rPr lang="pt-BR" dirty="0"/>
              <a:t> </a:t>
            </a:r>
            <a:r>
              <a:rPr lang="pt-BR" dirty="0" smtClean="0"/>
              <a:t>– atividade que convergia para a produção/ fazer/ TRABALHO – Engels chegará a afirmar que o “Trabalho criou o Homem”;</a:t>
            </a:r>
          </a:p>
          <a:p>
            <a:pPr algn="just"/>
            <a:r>
              <a:rPr lang="pt-BR" dirty="0" smtClean="0"/>
              <a:t>Práxis – Ação</a:t>
            </a:r>
          </a:p>
          <a:p>
            <a:pPr algn="just"/>
            <a:r>
              <a:rPr lang="pt-BR" dirty="0" smtClean="0"/>
              <a:t>“O ‘agir’ da </a:t>
            </a:r>
            <a:r>
              <a:rPr lang="pt-BR" i="1" dirty="0" smtClean="0"/>
              <a:t>práxis</a:t>
            </a:r>
            <a:r>
              <a:rPr lang="pt-BR" dirty="0" smtClean="0"/>
              <a:t> deve dissolver a mera “contemplação” para a qual pode deslizar a teoria e ao mesmo tempo tem por tarefa despertar a </a:t>
            </a:r>
            <a:r>
              <a:rPr lang="pt-BR" i="1" dirty="0" err="1" smtClean="0"/>
              <a:t>poiesis</a:t>
            </a:r>
            <a:r>
              <a:rPr lang="pt-BR" dirty="0" smtClean="0"/>
              <a:t> da ‘alienação’ que lhe é imposta”. (BARROS, 2011, p. 141-142)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3600" b="1" dirty="0" smtClean="0"/>
              <a:t>O Materialismo Histórico necessariamente incorpora </a:t>
            </a:r>
            <a:r>
              <a:rPr lang="pt-BR" sz="3600" b="1" dirty="0" err="1" smtClean="0"/>
              <a:t>Theoria</a:t>
            </a:r>
            <a:r>
              <a:rPr lang="pt-BR" sz="3600" b="1" dirty="0" smtClean="0"/>
              <a:t>, </a:t>
            </a:r>
            <a:r>
              <a:rPr lang="pt-BR" sz="3600" b="1" dirty="0" err="1" smtClean="0"/>
              <a:t>Poiesis</a:t>
            </a:r>
            <a:r>
              <a:rPr lang="pt-BR" sz="3600" b="1" dirty="0" smtClean="0"/>
              <a:t> e Práxis</a:t>
            </a:r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36605871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9442" y="1"/>
            <a:ext cx="7125113" cy="1412776"/>
          </a:xfrm>
        </p:spPr>
        <p:txBody>
          <a:bodyPr>
            <a:normAutofit/>
          </a:bodyPr>
          <a:lstStyle/>
          <a:p>
            <a:pPr algn="ctr"/>
            <a:r>
              <a:rPr lang="pt-BR" b="1" i="1" dirty="0" smtClean="0"/>
              <a:t>A inevitável vitória do proletariado</a:t>
            </a:r>
            <a:endParaRPr lang="pt-BR" b="1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9443" y="1484785"/>
            <a:ext cx="7125112" cy="5256584"/>
          </a:xfrm>
        </p:spPr>
        <p:txBody>
          <a:bodyPr>
            <a:noAutofit/>
          </a:bodyPr>
          <a:lstStyle/>
          <a:p>
            <a:pPr algn="just"/>
            <a:r>
              <a:rPr lang="pt-BR" b="1" dirty="0" smtClean="0"/>
              <a:t>“A condição essencial para a existência e para o poder da classe burguesa é a formação e o crescimento de capital. A condição para o capital é o trabalho assalariado. O trabalho assalariado fundamenta-se exclusivamente na competição dos trabalhadores. O avanço da indústria, cujo promotor é a burguesia, substitui o isolamento dos trabalhadores, devido à competição, pela combinação revolucionária, devido à associação. Com o desenvolvimento da grande indústria, a burguesia é privada, portanto, das próprias bases em que produz  e dos produtos de que se apropria. Ela produz sobretudo aqueles que irão cavar o seu próprio túmulo. A sua queda e a vitória do proletariado são igualmente inevitáveis” [...] Trabalhadores de todos os países, uni-vos! (MARX; ENGELS, O Manifesto Comunista, 1848, [1997], p. 28-29).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8280195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Não esquecer!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Mudança do cronograma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522610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9442" y="260648"/>
            <a:ext cx="7125113" cy="1080121"/>
          </a:xfrm>
        </p:spPr>
        <p:txBody>
          <a:bodyPr/>
          <a:lstStyle/>
          <a:p>
            <a:pPr algn="ctr"/>
            <a:r>
              <a:rPr lang="pt-BR" dirty="0"/>
              <a:t>Bibliografia </a:t>
            </a:r>
            <a:r>
              <a:rPr lang="pt-BR" dirty="0" smtClean="0"/>
              <a:t>de apoio: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9443" y="1412777"/>
            <a:ext cx="7125112" cy="4446022"/>
          </a:xfrm>
        </p:spPr>
        <p:txBody>
          <a:bodyPr>
            <a:normAutofit/>
          </a:bodyPr>
          <a:lstStyle/>
          <a:p>
            <a:pPr algn="just"/>
            <a:r>
              <a:rPr lang="pt-BR" sz="2400" dirty="0"/>
              <a:t>BARROS, José D’ Assunção. </a:t>
            </a:r>
            <a:r>
              <a:rPr lang="pt-BR" sz="2400" i="1" dirty="0"/>
              <a:t>Teoria da História</a:t>
            </a:r>
            <a:r>
              <a:rPr lang="pt-BR" sz="2400" dirty="0"/>
              <a:t>. Petrópolis, RJ: Vozes, </a:t>
            </a:r>
            <a:r>
              <a:rPr lang="pt-BR" sz="2400" dirty="0" smtClean="0"/>
              <a:t>2011, Vol. III.</a:t>
            </a:r>
          </a:p>
          <a:p>
            <a:pPr algn="just"/>
            <a:r>
              <a:rPr lang="pt-BR" sz="2400" dirty="0" smtClean="0"/>
              <a:t>KONDER, Leandro. A história em Marx. In: MALERBA</a:t>
            </a:r>
            <a:r>
              <a:rPr lang="pt-BR" sz="2400" dirty="0"/>
              <a:t>, Jurandir (org.). </a:t>
            </a:r>
            <a:r>
              <a:rPr lang="pt-BR" sz="2400" i="1" dirty="0"/>
              <a:t>Lições de história</a:t>
            </a:r>
            <a:r>
              <a:rPr lang="pt-BR" sz="2400" dirty="0"/>
              <a:t>: o caminho da ciência no longo século XIX. Rio de Janeiro: Editora FGV, </a:t>
            </a:r>
            <a:r>
              <a:rPr lang="pt-BR" sz="2400" dirty="0" smtClean="0"/>
              <a:t>2010, p. 173-189.</a:t>
            </a:r>
          </a:p>
          <a:p>
            <a:pPr algn="just"/>
            <a:r>
              <a:rPr lang="pt-BR" sz="2400" dirty="0"/>
              <a:t>GARDINER, Patrick. </a:t>
            </a:r>
            <a:r>
              <a:rPr lang="pt-BR" sz="2400" i="1" dirty="0"/>
              <a:t>Teorias da História</a:t>
            </a:r>
            <a:r>
              <a:rPr lang="pt-BR" sz="2400" dirty="0"/>
              <a:t>. 5ª ed. Lisboa: Fundação </a:t>
            </a:r>
            <a:r>
              <a:rPr lang="pt-BR" sz="2400" dirty="0" err="1"/>
              <a:t>Calouste</a:t>
            </a:r>
            <a:r>
              <a:rPr lang="pt-BR" sz="2400" dirty="0"/>
              <a:t> </a:t>
            </a:r>
            <a:r>
              <a:rPr lang="pt-BR" sz="2400" dirty="0" err="1"/>
              <a:t>Gulbenkian</a:t>
            </a:r>
            <a:r>
              <a:rPr lang="pt-BR" sz="2400" dirty="0"/>
              <a:t>, 2004</a:t>
            </a:r>
            <a:r>
              <a:rPr lang="pt-BR" sz="2400" dirty="0" smtClean="0"/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756694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4717983"/>
          </a:xfrm>
        </p:spPr>
        <p:txBody>
          <a:bodyPr>
            <a:normAutofit/>
          </a:bodyPr>
          <a:lstStyle/>
          <a:p>
            <a:pPr algn="just"/>
            <a:r>
              <a:rPr lang="pt-BR" sz="2000" dirty="0" smtClean="0"/>
              <a:t>Thomas Kuhn (1922-1996) – ensaio de 1962 - </a:t>
            </a:r>
            <a:r>
              <a:rPr lang="pt-BR" sz="2000" i="1" dirty="0" smtClean="0"/>
              <a:t>Estrutura das Revoluções Científicas</a:t>
            </a:r>
          </a:p>
          <a:p>
            <a:pPr algn="just"/>
            <a:r>
              <a:rPr lang="pt-BR" sz="2000" i="1" dirty="0" smtClean="0"/>
              <a:t>“conjunto de crenças, valores e técnicas comuns a um grupo que pratica um mesmo tipo de conhecimento”</a:t>
            </a:r>
          </a:p>
          <a:p>
            <a:pPr algn="just"/>
            <a:r>
              <a:rPr lang="pt-BR" sz="2000" dirty="0" smtClean="0"/>
              <a:t>Apresenta o interesse de criar e reproduzir condições para ampliar o conhecimento, respondendo aos problemas que são colocados pela sua época.</a:t>
            </a:r>
          </a:p>
          <a:p>
            <a:pPr algn="just"/>
            <a:r>
              <a:rPr lang="pt-BR" sz="2000" dirty="0" smtClean="0"/>
              <a:t>Ciências Humanas – “Paradigmas concorrentes” – Positivismo e Historicismo  convivem com o Materialismo Histórico.</a:t>
            </a:r>
            <a:endParaRPr lang="pt-BR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4000" dirty="0" smtClean="0"/>
              <a:t>Materialismo Histórico – um paradigma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811047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9442" y="188641"/>
            <a:ext cx="7125113" cy="648071"/>
          </a:xfrm>
        </p:spPr>
        <p:txBody>
          <a:bodyPr/>
          <a:lstStyle/>
          <a:p>
            <a:pPr algn="ctr"/>
            <a:r>
              <a:rPr lang="pt-BR" b="1" dirty="0"/>
              <a:t>Karl Marx (1818-1883)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9443" y="980728"/>
            <a:ext cx="7125112" cy="5400599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000" dirty="0" smtClean="0"/>
              <a:t>Responsável</a:t>
            </a:r>
            <a:r>
              <a:rPr lang="pt-BR" sz="2000" dirty="0"/>
              <a:t>, juntamente com Engels, pela criação de uma nova visão teórico-metodológica da história: o Materialismo Histórico</a:t>
            </a:r>
            <a:r>
              <a:rPr lang="pt-BR" sz="2000" dirty="0" smtClean="0"/>
              <a:t>.</a:t>
            </a:r>
          </a:p>
          <a:p>
            <a:pPr algn="just"/>
            <a:r>
              <a:rPr lang="pt-BR" sz="2000" dirty="0"/>
              <a:t>“Aos dezessete anos era estudante de direito na Universidade de Bona; no ano seguinte pediu a transferência para Berlim, onde a filosofia hegeliana dominante exerceu uma profunda influência sobre o seu espírito, e, finalmente, o levou a abandonar o direito pela  </a:t>
            </a:r>
            <a:r>
              <a:rPr lang="pt-BR" sz="2000" dirty="0" smtClean="0"/>
              <a:t>filosofia (</a:t>
            </a:r>
            <a:r>
              <a:rPr lang="pt-BR" sz="2000" dirty="0"/>
              <a:t>GARDINER, 2004, p. </a:t>
            </a:r>
            <a:r>
              <a:rPr lang="pt-BR" sz="2000" dirty="0" smtClean="0"/>
              <a:t>153).</a:t>
            </a:r>
          </a:p>
          <a:p>
            <a:pPr algn="just"/>
            <a:r>
              <a:rPr lang="pt-BR" sz="2000" dirty="0" smtClean="0"/>
              <a:t>Chegou em Berlim em 1836 (18 anos) – Hegel tinha morrido havia 4 anos – “por isso o jovem estudante não teve oportunidade de conhecer pessoalmente seu mestre, porém entrou em contato com os discípulos de Hegel, que eram chamados de “a esquerda hegeliana” (KONDER, 2010, p. 174).</a:t>
            </a:r>
            <a:endParaRPr lang="pt-BR" sz="2000" dirty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7132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Marx e “a </a:t>
            </a:r>
            <a:r>
              <a:rPr lang="pt-BR" dirty="0"/>
              <a:t>esquerda hegeliana”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“Bruno Bauer, um dos integrantes do grupo, chegou a ser considerado por Marx um “modelo”. Seguindo seu exemplo, Marx fez um doutorado para torna-se professor universitário”.</a:t>
            </a:r>
          </a:p>
          <a:p>
            <a:pPr algn="just"/>
            <a:r>
              <a:rPr lang="pt-BR" dirty="0" smtClean="0"/>
              <a:t>“Inicialmente, Marx se aproximou de </a:t>
            </a:r>
            <a:r>
              <a:rPr lang="pt-BR" dirty="0" err="1" smtClean="0"/>
              <a:t>Feuerbach</a:t>
            </a:r>
            <a:r>
              <a:rPr lang="pt-BR" dirty="0" smtClean="0"/>
              <a:t>. Depois decepcionou-se com esse filósofo. Com Hegel foi o contrário: no começo Marx antipatizou com ele, porém logo se deixou fascinar pela melodia “pedregosa” do pensamento hegeliano. Afastou-se dos </a:t>
            </a:r>
            <a:r>
              <a:rPr lang="pt-BR" dirty="0" err="1" smtClean="0"/>
              <a:t>ex-amigos</a:t>
            </a:r>
            <a:r>
              <a:rPr lang="pt-BR" dirty="0" smtClean="0"/>
              <a:t> Bruno Bauer (1809-1882), Edgar Bauer (1820-1886), Karl </a:t>
            </a:r>
            <a:r>
              <a:rPr lang="pt-BR" dirty="0" err="1" smtClean="0"/>
              <a:t>Gruen</a:t>
            </a:r>
            <a:r>
              <a:rPr lang="pt-BR" dirty="0" smtClean="0"/>
              <a:t> (1817-1877), Max </a:t>
            </a:r>
            <a:r>
              <a:rPr lang="pt-BR" dirty="0" err="1" smtClean="0"/>
              <a:t>Stirner</a:t>
            </a:r>
            <a:r>
              <a:rPr lang="pt-BR" dirty="0" smtClean="0"/>
              <a:t> (1806-1856) e </a:t>
            </a:r>
            <a:r>
              <a:rPr lang="pt-BR" dirty="0" err="1" smtClean="0"/>
              <a:t>Feuerbach</a:t>
            </a:r>
            <a:r>
              <a:rPr lang="pt-BR" dirty="0" smtClean="0"/>
              <a:t> (1804-1972). Desse período, a única amizade que Marx preservou foi com </a:t>
            </a:r>
            <a:r>
              <a:rPr lang="pt-BR" dirty="0" err="1" smtClean="0"/>
              <a:t>friedrich</a:t>
            </a:r>
            <a:r>
              <a:rPr lang="pt-BR" dirty="0" smtClean="0"/>
              <a:t> Engels (1820-1895)” (KONDER, 2010, p. 174).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3968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Marx/Engels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Conheceram-se em Colônia. Engels era filho de um industrial rico, que fez do filho um dirigente industrial, o que lhe dava acesso aos recursos paternos. Os dois amigos desistiram da carreira universitária.</a:t>
            </a:r>
          </a:p>
          <a:p>
            <a:pPr algn="just"/>
            <a:r>
              <a:rPr lang="pt-BR" dirty="0" smtClean="0"/>
              <a:t>Escritos dessa fase: </a:t>
            </a:r>
            <a:r>
              <a:rPr lang="pt-BR" i="1" dirty="0"/>
              <a:t>A crítica da Filosofia do Direito de Hegel </a:t>
            </a:r>
            <a:r>
              <a:rPr lang="pt-BR" dirty="0"/>
              <a:t>(1844</a:t>
            </a:r>
            <a:r>
              <a:rPr lang="pt-BR" dirty="0" smtClean="0"/>
              <a:t>); </a:t>
            </a:r>
            <a:r>
              <a:rPr lang="pt-BR" i="1" dirty="0" smtClean="0"/>
              <a:t>A questão judaica </a:t>
            </a:r>
            <a:r>
              <a:rPr lang="pt-BR" dirty="0" smtClean="0"/>
              <a:t>e um escrito que não pretendia ser publicado e, posteriormente, foi reconhecido como origem de ideias geniais: os </a:t>
            </a:r>
            <a:r>
              <a:rPr lang="pt-BR" i="1" dirty="0" smtClean="0"/>
              <a:t>Manuscritos econômico-filosóficos </a:t>
            </a:r>
            <a:r>
              <a:rPr lang="pt-BR" dirty="0" smtClean="0"/>
              <a:t>de 1844 – publicados em 1932.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54018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Marx/Engels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“Em 1843/1844, sempre com o apoio de Engels, começou a elaborar uma concepção de homem e uma concepção de história. sua visão da condição humana levava-o a acreditar que os homens, contraditoriamente, promoviam a dominação crescente da natureza e tomavam iniciativas oportunistas e mal orientadas e prejudicavam o sentimento de paridade entre indivíduos e comunidades. O sujeito dominava o objeto, mas o objeto se vingava dele, destruindo as bases de sua autonomia”.</a:t>
            </a:r>
          </a:p>
          <a:p>
            <a:pPr algn="just"/>
            <a:r>
              <a:rPr lang="pt-BR" dirty="0" smtClean="0"/>
              <a:t>Para os hegelianos (ditos de esquerda), “os indivíduos tinham acesso à liberdade quando se transformavam em autoconsciências e essas autoconsciências substituíam os homens reais, de carne e osso” (KONDER, 2010, p. 174-175).</a:t>
            </a:r>
          </a:p>
          <a:p>
            <a:pPr algn="just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264410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Marx/Engels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Marx e Engels escreveram dois importantes livros (nessa fase): o primeiro se intitulava </a:t>
            </a:r>
            <a:r>
              <a:rPr lang="pt-BR" i="1" dirty="0" smtClean="0"/>
              <a:t>A Sagrada Família</a:t>
            </a:r>
            <a:r>
              <a:rPr lang="pt-BR" dirty="0" smtClean="0"/>
              <a:t>, nome que debochava do grupo berlinense dos “hegelianos de esquerda”;</a:t>
            </a:r>
          </a:p>
          <a:p>
            <a:pPr algn="just"/>
            <a:r>
              <a:rPr lang="pt-BR" dirty="0" smtClean="0"/>
              <a:t>O segundo</a:t>
            </a:r>
            <a:r>
              <a:rPr lang="pt-BR" i="1" dirty="0" smtClean="0"/>
              <a:t>, A ideologia alemã </a:t>
            </a:r>
            <a:r>
              <a:rPr lang="pt-BR" dirty="0" smtClean="0"/>
              <a:t>– “continuava a bater” no grupo enfatizando o mal uso que faziam de conceitos importantes mobilizados sem rigor.</a:t>
            </a:r>
          </a:p>
          <a:p>
            <a:pPr algn="just"/>
            <a:r>
              <a:rPr lang="pt-BR" i="1" dirty="0" smtClean="0"/>
              <a:t>A ideologia alemã </a:t>
            </a:r>
            <a:r>
              <a:rPr lang="pt-BR" dirty="0" smtClean="0"/>
              <a:t>foi publicada apenas em 1932.</a:t>
            </a:r>
          </a:p>
          <a:p>
            <a:pPr algn="just"/>
            <a:r>
              <a:rPr lang="pt-BR" dirty="0" smtClean="0"/>
              <a:t>Segundo Konder, com essas publicações tardias, Marx ficou sujeito a julgamentos teóricos arbitrários e precipitados.</a:t>
            </a:r>
          </a:p>
          <a:p>
            <a:pPr algn="just"/>
            <a:r>
              <a:rPr lang="pt-BR" dirty="0"/>
              <a:t>Em 1847 escreveram, Marx e Engels, </a:t>
            </a:r>
            <a:r>
              <a:rPr lang="pt-BR" i="1" dirty="0"/>
              <a:t>O Manifesto Comunista. </a:t>
            </a:r>
            <a:r>
              <a:rPr lang="pt-BR" dirty="0"/>
              <a:t> 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706629"/>
      </p:ext>
    </p:extLst>
  </p:cSld>
  <p:clrMapOvr>
    <a:masterClrMapping/>
  </p:clrMapOvr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TC102455610[[fn=Outono]]</Template>
  <TotalTime>150</TotalTime>
  <Words>2320</Words>
  <Application>Microsoft Office PowerPoint</Application>
  <PresentationFormat>Apresentação na tela (4:3)</PresentationFormat>
  <Paragraphs>91</Paragraphs>
  <Slides>26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27" baseType="lpstr">
      <vt:lpstr>Autumn</vt:lpstr>
      <vt:lpstr>Filosofias da história no século XIX: Karl Marx (O Materialismo Histórico) </vt:lpstr>
      <vt:lpstr>Bibliografia indicada:</vt:lpstr>
      <vt:lpstr>Bibliografia de apoio:</vt:lpstr>
      <vt:lpstr>Materialismo Histórico – um paradigma</vt:lpstr>
      <vt:lpstr>Karl Marx (1818-1883)</vt:lpstr>
      <vt:lpstr>Marx e “a esquerda hegeliana”</vt:lpstr>
      <vt:lpstr>Marx/Engels</vt:lpstr>
      <vt:lpstr>Marx/Engels</vt:lpstr>
      <vt:lpstr>Marx/Engels</vt:lpstr>
      <vt:lpstr>A Ideologia Alemã segundo Florestan Fernandes (1920-1995)</vt:lpstr>
      <vt:lpstr>As Teses sobre Feuerbach e A Ideologia Alemã</vt:lpstr>
      <vt:lpstr>As Teses sobre Feuerbach e A Ideologia Alemã</vt:lpstr>
      <vt:lpstr>MARX INVERTE A DIALÉTICA HEGELIANA</vt:lpstr>
      <vt:lpstr>Movimento histórico é dialético e dependente das condições objetivas e materiais</vt:lpstr>
      <vt:lpstr>Teses dirigidas a Feuerbach: ainda um idealista</vt:lpstr>
      <vt:lpstr>Superar o idealismo: o materialismo histórico</vt:lpstr>
      <vt:lpstr>Teses VI e VII</vt:lpstr>
      <vt:lpstr> Tese XI - “Os filósofos  se limitaram a interpretar o mundo de diferentes maneiras; o que importa é transformá-lo” (p. 14). </vt:lpstr>
      <vt:lpstr>Determinismo</vt:lpstr>
      <vt:lpstr>Manifesto Comunista (1848)</vt:lpstr>
      <vt:lpstr>História: Sucessão dos Modos de Produção e da Luta de Classes</vt:lpstr>
      <vt:lpstr>Luta de classe: “classe-em-si” e “classe-para-si”</vt:lpstr>
      <vt:lpstr>Práxis: Theoria e Poiesis</vt:lpstr>
      <vt:lpstr>O Materialismo Histórico necessariamente incorpora Theoria, Poiesis e Práxis</vt:lpstr>
      <vt:lpstr>A inevitável vitória do proletariado</vt:lpstr>
      <vt:lpstr>Não esquecer!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Filosofias da história no século XIX: Karl Marx (O Materialismo Histórico)</dc:title>
  <dc:creator>Karina Anhezini</dc:creator>
  <cp:lastModifiedBy>Karina Anhezini</cp:lastModifiedBy>
  <cp:revision>13</cp:revision>
  <dcterms:created xsi:type="dcterms:W3CDTF">2012-04-11T10:49:53Z</dcterms:created>
  <dcterms:modified xsi:type="dcterms:W3CDTF">2012-04-11T13:23:16Z</dcterms:modified>
</cp:coreProperties>
</file>